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58" r:id="rId5"/>
    <p:sldId id="260" r:id="rId6"/>
    <p:sldId id="261" r:id="rId7"/>
    <p:sldId id="262" r:id="rId8"/>
    <p:sldId id="263"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9" autoAdjust="0"/>
    <p:restoredTop sz="94660"/>
  </p:normalViewPr>
  <p:slideViewPr>
    <p:cSldViewPr>
      <p:cViewPr varScale="1">
        <p:scale>
          <a:sx n="68" d="100"/>
          <a:sy n="68" d="100"/>
        </p:scale>
        <p:origin x="1476"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p>
        </p:txBody>
      </p:sp>
    </p:spTree>
    <p:extLst>
      <p:ext uri="{BB962C8B-B14F-4D97-AF65-F5344CB8AC3E}">
        <p14:creationId xmlns:p14="http://schemas.microsoft.com/office/powerpoint/2010/main" val="2020366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11"/>
          </p:nvPr>
        </p:nvSpPr>
        <p:spPr/>
        <p:txBody>
          <a:body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Tree>
    <p:extLst>
      <p:ext uri="{BB962C8B-B14F-4D97-AF65-F5344CB8AC3E}">
        <p14:creationId xmlns:p14="http://schemas.microsoft.com/office/powerpoint/2010/main" val="3617619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11"/>
          </p:nvPr>
        </p:nvSpPr>
        <p:spPr/>
        <p:txBody>
          <a:body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78200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11"/>
          </p:nvPr>
        </p:nvSpPr>
        <p:spPr/>
        <p:txBody>
          <a:body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Tree>
    <p:extLst>
      <p:ext uri="{BB962C8B-B14F-4D97-AF65-F5344CB8AC3E}">
        <p14:creationId xmlns:p14="http://schemas.microsoft.com/office/powerpoint/2010/main" val="2380819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11"/>
          </p:nvPr>
        </p:nvSpPr>
        <p:spPr/>
        <p:txBody>
          <a:body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25271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11"/>
          </p:nvPr>
        </p:nvSpPr>
        <p:spPr/>
        <p:txBody>
          <a:body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Tree>
    <p:extLst>
      <p:ext uri="{BB962C8B-B14F-4D97-AF65-F5344CB8AC3E}">
        <p14:creationId xmlns:p14="http://schemas.microsoft.com/office/powerpoint/2010/main" val="4628271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6518667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338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p>
        </p:txBody>
      </p:sp>
    </p:spTree>
    <p:extLst>
      <p:ext uri="{BB962C8B-B14F-4D97-AF65-F5344CB8AC3E}">
        <p14:creationId xmlns:p14="http://schemas.microsoft.com/office/powerpoint/2010/main" val="3639776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330256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3204017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dirty="0"/>
          </a:p>
        </p:txBody>
      </p:sp>
    </p:spTree>
    <p:extLst>
      <p:ext uri="{BB962C8B-B14F-4D97-AF65-F5344CB8AC3E}">
        <p14:creationId xmlns:p14="http://schemas.microsoft.com/office/powerpoint/2010/main" val="4054900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206399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744390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6" name="Footer Placeholder 5"/>
          <p:cNvSpPr>
            <a:spLocks noGrp="1"/>
          </p:cNvSpPr>
          <p:nvPr>
            <p:ph type="ftr" sz="quarter" idx="11"/>
          </p:nvPr>
        </p:nvSpPr>
        <p:spPr/>
        <p:txBody>
          <a:bodyPr/>
          <a:lstStyle/>
          <a:p>
            <a:endParaRPr kumimoji="0" lang="en-US" dirty="0"/>
          </a:p>
        </p:txBody>
      </p:sp>
      <p:sp>
        <p:nvSpPr>
          <p:cNvPr id="7" name="Slide Number Placeholder 6"/>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1958598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eaLnBrk="1" latinLnBrk="0" hangingPunct="1"/>
            <a:fld id="{74CBEAF9-9E58-4CC8-A6FF-6DD8A58DEEA4}" type="datetimeFigureOut">
              <a:rPr lang="en-US" smtClean="0"/>
              <a:pPr eaLnBrk="1" latinLnBrk="0" hangingPunct="1"/>
              <a:t>8/23/2021</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CA15C064-DD44-4CAC-873E-2D1F54821676}" type="slidenum">
              <a:rPr kumimoji="0" lang="en-US" smtClean="0"/>
              <a:pPr eaLnBrk="1" latinLnBrk="0" hangingPunct="1"/>
              <a:t>‹#›</a:t>
            </a:fld>
            <a:endParaRPr kumimoji="0" lang="en-US"/>
          </a:p>
        </p:txBody>
      </p:sp>
    </p:spTree>
    <p:extLst>
      <p:ext uri="{BB962C8B-B14F-4D97-AF65-F5344CB8AC3E}">
        <p14:creationId xmlns:p14="http://schemas.microsoft.com/office/powerpoint/2010/main" val="2649289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lgn="l" eaLnBrk="1" latinLnBrk="0" hangingPunct="1"/>
            <a:fld id="{74CBEAF9-9E58-4CC8-A6FF-6DD8A58DEEA4}" type="datetimeFigureOut">
              <a:rPr lang="en-US" smtClean="0"/>
              <a:pPr algn="l" eaLnBrk="1" latinLnBrk="0" hangingPunct="1"/>
              <a:t>8/23/2021</a:t>
            </a:fld>
            <a:endParaRPr lang="en-US" dirty="0">
              <a:solidFill>
                <a:schemeClr val="accent1">
                  <a:shade val="75000"/>
                </a:schemeClr>
              </a:solidFill>
            </a:endParaRPr>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lgn="r" eaLnBrk="1" latinLnBrk="0" hangingPunct="1"/>
            <a:endParaRPr kumimoji="0" lang="en-US" dirty="0">
              <a:solidFill>
                <a:schemeClr val="accent1">
                  <a:shade val="75000"/>
                </a:schemeClr>
              </a:solidFill>
            </a:endParaRPr>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CA15C064-DD44-4CAC-873E-2D1F54821676}" type="slidenum">
              <a:rPr kumimoji="0" lang="en-US" smtClean="0"/>
              <a:pPr eaLnBrk="1" latinLnBrk="0" hangingPunct="1"/>
              <a:t>‹#›</a:t>
            </a:fld>
            <a:endParaRPr kumimoji="0" lang="en-US" dirty="0">
              <a:solidFill>
                <a:schemeClr val="accent1">
                  <a:shade val="75000"/>
                </a:schemeClr>
              </a:solidFill>
            </a:endParaRPr>
          </a:p>
        </p:txBody>
      </p:sp>
    </p:spTree>
    <p:extLst>
      <p:ext uri="{BB962C8B-B14F-4D97-AF65-F5344CB8AC3E}">
        <p14:creationId xmlns:p14="http://schemas.microsoft.com/office/powerpoint/2010/main" val="294515001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i="1" dirty="0">
                <a:latin typeface="Times New Roman" panose="02020603050405020304" pitchFamily="18" charset="0"/>
                <a:cs typeface="Times New Roman" panose="02020603050405020304" pitchFamily="18" charset="0"/>
              </a:rPr>
              <a:t>			</a:t>
            </a:r>
            <a:br>
              <a:rPr lang="en-IN" i="1" dirty="0">
                <a:latin typeface="Times New Roman" panose="02020603050405020304" pitchFamily="18" charset="0"/>
                <a:cs typeface="Times New Roman" panose="02020603050405020304" pitchFamily="18" charset="0"/>
              </a:rPr>
            </a:br>
            <a:r>
              <a:rPr lang="en-IN" i="1" dirty="0">
                <a:latin typeface="Times New Roman" panose="02020603050405020304" pitchFamily="18" charset="0"/>
                <a:cs typeface="Times New Roman" panose="02020603050405020304" pitchFamily="18" charset="0"/>
              </a:rPr>
              <a:t>			By Tanish Kandivlikar</a:t>
            </a:r>
            <a:br>
              <a:rPr lang="en-IN" i="1" dirty="0">
                <a:latin typeface="Times New Roman" panose="02020603050405020304" pitchFamily="18" charset="0"/>
                <a:cs typeface="Times New Roman" panose="02020603050405020304" pitchFamily="18" charset="0"/>
              </a:rPr>
            </a:br>
            <a:endParaRPr lang="en-IN" b="1" i="1" dirty="0">
              <a:solidFill>
                <a:srgbClr val="FF0000"/>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rmAutofit/>
          </a:bodyPr>
          <a:lstStyle/>
          <a:p>
            <a:r>
              <a:rPr lang="en-US" sz="5400" b="1" i="1" dirty="0">
                <a:solidFill>
                  <a:srgbClr val="FF0000"/>
                </a:solidFill>
                <a:latin typeface="Aldhabi" panose="020B0604020202020204" pitchFamily="2" charset="-78"/>
                <a:cs typeface="Aldhabi" panose="020B0604020202020204" pitchFamily="2" charset="-78"/>
              </a:rPr>
              <a:t> RETAIL ANALYTICS</a:t>
            </a:r>
          </a:p>
          <a:p>
            <a:endParaRPr lang="en-IN" sz="5400" b="1" i="1" dirty="0">
              <a:latin typeface="Aldhabi" panose="020B0604020202020204" pitchFamily="2" charset="-78"/>
              <a:cs typeface="Aldhabi" panose="020B0604020202020204" pitchFamily="2" charset="-78"/>
            </a:endParaRPr>
          </a:p>
        </p:txBody>
      </p:sp>
      <p:pic>
        <p:nvPicPr>
          <p:cNvPr id="6" name="Audio 5">
            <a:hlinkClick r:id="" action="ppaction://media"/>
            <a:extLst>
              <a:ext uri="{FF2B5EF4-FFF2-40B4-BE49-F238E27FC236}">
                <a16:creationId xmlns:a16="http://schemas.microsoft.com/office/drawing/2014/main" id="{B3F97270-5B77-4566-A1DF-6BC9C97147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641064551"/>
      </p:ext>
    </p:extLst>
  </p:cSld>
  <p:clrMapOvr>
    <a:masterClrMapping/>
  </p:clrMapOvr>
  <mc:AlternateContent xmlns:mc="http://schemas.openxmlformats.org/markup-compatibility/2006">
    <mc:Choice xmlns:p14="http://schemas.microsoft.com/office/powerpoint/2010/main" Requires="p14">
      <p:transition spd="slow" p14:dur="2000" advTm="14257"/>
    </mc:Choice>
    <mc:Fallback>
      <p:transition spd="slow" advTm="14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6000" b="1" i="1" dirty="0">
                <a:solidFill>
                  <a:srgbClr val="FF0000"/>
                </a:solidFill>
                <a:latin typeface="Times New Roman" panose="02020603050405020304" pitchFamily="18" charset="0"/>
                <a:cs typeface="Times New Roman" panose="02020603050405020304" pitchFamily="18" charset="0"/>
              </a:rPr>
              <a:t>PLAN</a:t>
            </a:r>
            <a:br>
              <a:rPr lang="en-US" dirty="0">
                <a:solidFill>
                  <a:srgbClr val="000000"/>
                </a:solidFill>
                <a:latin typeface="Calibri" panose="020F0502020204030204" pitchFamily="34" charset="0"/>
              </a:rPr>
            </a:br>
            <a:endParaRPr lang="en-IN" dirty="0"/>
          </a:p>
        </p:txBody>
      </p:sp>
      <p:sp>
        <p:nvSpPr>
          <p:cNvPr id="3" name="Content Placeholder 2"/>
          <p:cNvSpPr>
            <a:spLocks noGrp="1"/>
          </p:cNvSpPr>
          <p:nvPr>
            <p:ph idx="1"/>
          </p:nvPr>
        </p:nvSpPr>
        <p:spPr/>
        <p:txBody>
          <a:bodyPr>
            <a:normAutofit fontScale="92500" lnSpcReduction="10000"/>
          </a:bodyPr>
          <a:lstStyle/>
          <a:p>
            <a:pPr marL="457200" indent="-457200">
              <a:buFont typeface="Arial" panose="020B0604020202020204" pitchFamily="34" charset="0"/>
              <a:buChar char="•"/>
            </a:pPr>
            <a:r>
              <a:rPr lang="en-US" sz="4000" i="1" dirty="0">
                <a:solidFill>
                  <a:srgbClr val="000000"/>
                </a:solidFill>
                <a:latin typeface="Times New Roman" panose="02020603050405020304" pitchFamily="18" charset="0"/>
                <a:cs typeface="Times New Roman" panose="02020603050405020304" pitchFamily="18" charset="0"/>
              </a:rPr>
              <a:t>Background</a:t>
            </a:r>
          </a:p>
          <a:p>
            <a:pPr marL="457200" indent="-457200">
              <a:buFont typeface="Arial" panose="020B0604020202020204" pitchFamily="34" charset="0"/>
              <a:buChar char="•"/>
            </a:pPr>
            <a:r>
              <a:rPr lang="en-US" sz="4000" i="1" dirty="0">
                <a:solidFill>
                  <a:srgbClr val="000000"/>
                </a:solidFill>
                <a:latin typeface="Times New Roman" panose="02020603050405020304" pitchFamily="18" charset="0"/>
                <a:cs typeface="Times New Roman" panose="02020603050405020304" pitchFamily="18" charset="0"/>
              </a:rPr>
              <a:t>Objective</a:t>
            </a:r>
          </a:p>
          <a:p>
            <a:pPr marL="457200" indent="-457200">
              <a:buFont typeface="Arial" panose="020B0604020202020204" pitchFamily="34" charset="0"/>
              <a:buChar char="•"/>
            </a:pPr>
            <a:r>
              <a:rPr lang="en-US" sz="4000" i="1" dirty="0">
                <a:solidFill>
                  <a:srgbClr val="000000"/>
                </a:solidFill>
                <a:latin typeface="Times New Roman" panose="02020603050405020304" pitchFamily="18" charset="0"/>
                <a:cs typeface="Times New Roman" panose="02020603050405020304" pitchFamily="18" charset="0"/>
              </a:rPr>
              <a:t>Identifying top products</a:t>
            </a:r>
          </a:p>
          <a:p>
            <a:pPr marL="457200" indent="-457200">
              <a:buFont typeface="Arial" panose="020B0604020202020204" pitchFamily="34" charset="0"/>
              <a:buChar char="•"/>
            </a:pPr>
            <a:r>
              <a:rPr lang="en-US" sz="4000" i="1" dirty="0">
                <a:solidFill>
                  <a:srgbClr val="000000"/>
                </a:solidFill>
                <a:latin typeface="Times New Roman" panose="02020603050405020304" pitchFamily="18" charset="0"/>
                <a:cs typeface="Times New Roman" panose="02020603050405020304" pitchFamily="18" charset="0"/>
              </a:rPr>
              <a:t>Market Basket Analysis</a:t>
            </a:r>
          </a:p>
          <a:p>
            <a:pPr marL="457200" indent="-457200">
              <a:buFont typeface="Arial" panose="020B0604020202020204" pitchFamily="34" charset="0"/>
              <a:buChar char="•"/>
            </a:pPr>
            <a:r>
              <a:rPr lang="en-US" sz="4000" i="1" dirty="0">
                <a:solidFill>
                  <a:srgbClr val="000000"/>
                </a:solidFill>
                <a:latin typeface="Times New Roman" panose="02020603050405020304" pitchFamily="18" charset="0"/>
                <a:cs typeface="Times New Roman" panose="02020603050405020304" pitchFamily="18" charset="0"/>
              </a:rPr>
              <a:t>Key Findings &amp; Recommendations</a:t>
            </a:r>
          </a:p>
        </p:txBody>
      </p:sp>
      <p:pic>
        <p:nvPicPr>
          <p:cNvPr id="4" name="Audio 3">
            <a:hlinkClick r:id="" action="ppaction://media"/>
            <a:extLst>
              <a:ext uri="{FF2B5EF4-FFF2-40B4-BE49-F238E27FC236}">
                <a16:creationId xmlns:a16="http://schemas.microsoft.com/office/drawing/2014/main" id="{EF40D1BC-BF04-4A5E-AB5E-2732C6B381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77356239"/>
      </p:ext>
    </p:extLst>
  </p:cSld>
  <p:clrMapOvr>
    <a:masterClrMapping/>
  </p:clrMapOvr>
  <mc:AlternateContent xmlns:mc="http://schemas.openxmlformats.org/markup-compatibility/2006">
    <mc:Choice xmlns:p14="http://schemas.microsoft.com/office/powerpoint/2010/main" Requires="p14">
      <p:transition spd="slow" p14:dur="2000" advTm="33987"/>
    </mc:Choice>
    <mc:Fallback>
      <p:transition spd="slow" advTm="33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260648"/>
            <a:ext cx="6347713" cy="1152128"/>
          </a:xfrm>
        </p:spPr>
        <p:txBody>
          <a:bodyPr>
            <a:normAutofit fontScale="90000"/>
          </a:bodyPr>
          <a:lstStyle/>
          <a:p>
            <a:pPr algn="ctr"/>
            <a:r>
              <a:rPr lang="en-US" sz="4900" b="1" i="1" dirty="0">
                <a:solidFill>
                  <a:srgbClr val="FF0000"/>
                </a:solidFill>
                <a:latin typeface="Times New Roman" panose="02020603050405020304" pitchFamily="18" charset="0"/>
                <a:cs typeface="Times New Roman" panose="02020603050405020304" pitchFamily="18" charset="0"/>
              </a:rPr>
              <a:t>BACKGROUND</a:t>
            </a:r>
            <a:br>
              <a:rPr lang="en-US" dirty="0">
                <a:solidFill>
                  <a:srgbClr val="000000"/>
                </a:solidFill>
                <a:latin typeface="Calibri" panose="020F0502020204030204" pitchFamily="34" charset="0"/>
              </a:rPr>
            </a:br>
            <a:endParaRPr lang="en-IN" dirty="0"/>
          </a:p>
        </p:txBody>
      </p:sp>
      <p:sp>
        <p:nvSpPr>
          <p:cNvPr id="3" name="Content Placeholder 2"/>
          <p:cNvSpPr>
            <a:spLocks noGrp="1"/>
          </p:cNvSpPr>
          <p:nvPr>
            <p:ph idx="1"/>
          </p:nvPr>
        </p:nvSpPr>
        <p:spPr>
          <a:xfrm>
            <a:off x="609599" y="1412776"/>
            <a:ext cx="6347714" cy="4628587"/>
          </a:xfrm>
        </p:spPr>
        <p:txBody>
          <a:bodyPr>
            <a:noAutofit/>
          </a:bodyPr>
          <a:lstStyle/>
          <a:p>
            <a:r>
              <a:rPr lang="en-US" sz="2400" i="1" dirty="0" err="1">
                <a:solidFill>
                  <a:srgbClr val="000000"/>
                </a:solidFill>
                <a:latin typeface="Times New Roman" panose="02020603050405020304" pitchFamily="18" charset="0"/>
                <a:cs typeface="Times New Roman" panose="02020603050405020304" pitchFamily="18" charset="0"/>
              </a:rPr>
              <a:t>OList</a:t>
            </a:r>
            <a:r>
              <a:rPr lang="en-US" sz="2400" i="1" dirty="0">
                <a:solidFill>
                  <a:srgbClr val="000000"/>
                </a:solidFill>
                <a:latin typeface="Times New Roman" panose="02020603050405020304" pitchFamily="18" charset="0"/>
                <a:cs typeface="Times New Roman" panose="02020603050405020304" pitchFamily="18" charset="0"/>
              </a:rPr>
              <a:t> is one such e-commerce company that has faced some losses recently and they want to manage their inventory very well so as to reduce any unnecessary costs that they might be bearing.</a:t>
            </a:r>
          </a:p>
          <a:p>
            <a:r>
              <a:rPr lang="en-US" sz="2400" i="1" dirty="0">
                <a:solidFill>
                  <a:srgbClr val="000000"/>
                </a:solidFill>
                <a:latin typeface="Times New Roman" panose="02020603050405020304" pitchFamily="18" charset="0"/>
                <a:cs typeface="Times New Roman" panose="02020603050405020304" pitchFamily="18" charset="0"/>
              </a:rPr>
              <a:t>Now, some of these warehoused products might be fast-moving products which sell very quickly and some others might be slow-moving. Each of the products being stored incurs a cost to the company in terms of space and maintenance. </a:t>
            </a:r>
          </a:p>
          <a:p>
            <a:r>
              <a:rPr lang="en-US" sz="2400" i="1" dirty="0">
                <a:solidFill>
                  <a:srgbClr val="000000"/>
                </a:solidFill>
                <a:latin typeface="Times New Roman" panose="02020603050405020304" pitchFamily="18" charset="0"/>
                <a:cs typeface="Times New Roman" panose="02020603050405020304" pitchFamily="18" charset="0"/>
              </a:rPr>
              <a:t>Since storing these products obviously add to the costs that the company incurs, it is absolutely necessary for the organizations to plan their inventory well.</a:t>
            </a:r>
          </a:p>
          <a:p>
            <a:endParaRPr lang="en-IN" sz="2700" i="1"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7EACD38B-D7D2-483A-B4C9-0C55124A62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090193484"/>
      </p:ext>
    </p:extLst>
  </p:cSld>
  <p:clrMapOvr>
    <a:masterClrMapping/>
  </p:clrMapOvr>
  <mc:AlternateContent xmlns:mc="http://schemas.openxmlformats.org/markup-compatibility/2006">
    <mc:Choice xmlns:p14="http://schemas.microsoft.com/office/powerpoint/2010/main" Requires="p14">
      <p:transition spd="slow" p14:dur="2000" advTm="22533"/>
    </mc:Choice>
    <mc:Fallback>
      <p:transition spd="slow" advTm="22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5300" b="1" i="1" dirty="0">
                <a:solidFill>
                  <a:srgbClr val="FF0000"/>
                </a:solidFill>
                <a:latin typeface="Times New Roman" panose="02020603050405020304" pitchFamily="18" charset="0"/>
                <a:cs typeface="Times New Roman" panose="02020603050405020304" pitchFamily="18" charset="0"/>
              </a:rPr>
              <a:t>OBJECTIVE</a:t>
            </a:r>
            <a:br>
              <a:rPr lang="en-US" dirty="0">
                <a:solidFill>
                  <a:srgbClr val="000000"/>
                </a:solidFill>
                <a:latin typeface="Calibri" panose="020F0502020204030204" pitchFamily="34" charset="0"/>
              </a:rPr>
            </a:br>
            <a:endParaRPr lang="en-IN" dirty="0"/>
          </a:p>
        </p:txBody>
      </p:sp>
      <p:sp>
        <p:nvSpPr>
          <p:cNvPr id="3" name="Content Placeholder 2"/>
          <p:cNvSpPr>
            <a:spLocks noGrp="1"/>
          </p:cNvSpPr>
          <p:nvPr>
            <p:ph idx="1"/>
          </p:nvPr>
        </p:nvSpPr>
        <p:spPr/>
        <p:txBody>
          <a:bodyPr>
            <a:normAutofit/>
          </a:bodyPr>
          <a:lstStyle/>
          <a:p>
            <a:pPr>
              <a:buFont typeface="Arial" pitchFamily="34" charset="0"/>
              <a:buChar char="•"/>
            </a:pPr>
            <a:r>
              <a:rPr lang="en-US" sz="2400" i="1" dirty="0">
                <a:solidFill>
                  <a:srgbClr val="000000"/>
                </a:solidFill>
                <a:latin typeface="Times New Roman" panose="02020603050405020304" pitchFamily="18" charset="0"/>
                <a:cs typeface="Times New Roman" panose="02020603050405020304" pitchFamily="18" charset="0"/>
              </a:rPr>
              <a:t>To identify top products that contribute to the revenue and also use market basket analysis to analyze the purchase behavior of individual customers to estimate with relative certainty what items are more likely to be purchased individually or in combination with some other products.</a:t>
            </a:r>
          </a:p>
          <a:p>
            <a:pPr>
              <a:buFont typeface="Arial" pitchFamily="34" charset="0"/>
              <a:buChar char="•"/>
            </a:pPr>
            <a:r>
              <a:rPr lang="en-US" sz="2400" i="1" dirty="0">
                <a:solidFill>
                  <a:srgbClr val="000000"/>
                </a:solidFill>
                <a:latin typeface="Times New Roman" panose="02020603050405020304" pitchFamily="18" charset="0"/>
                <a:cs typeface="Times New Roman" panose="02020603050405020304" pitchFamily="18" charset="0"/>
              </a:rPr>
              <a:t>To provide recommendations to increase the revenue</a:t>
            </a:r>
            <a:r>
              <a:rPr lang="en-US" i="1" dirty="0">
                <a:solidFill>
                  <a:srgbClr val="000000"/>
                </a:solidFill>
                <a:latin typeface="Times New Roman" panose="02020603050405020304" pitchFamily="18" charset="0"/>
                <a:cs typeface="Times New Roman" panose="02020603050405020304" pitchFamily="18" charset="0"/>
              </a:rPr>
              <a:t>.</a:t>
            </a:r>
          </a:p>
          <a:p>
            <a:endParaRPr lang="en-IN" i="1"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313F7142-028B-4B1D-AF90-7442085403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200434812"/>
      </p:ext>
    </p:extLst>
  </p:cSld>
  <p:clrMapOvr>
    <a:masterClrMapping/>
  </p:clrMapOvr>
  <mc:AlternateContent xmlns:mc="http://schemas.openxmlformats.org/markup-compatibility/2006">
    <mc:Choice xmlns:p14="http://schemas.microsoft.com/office/powerpoint/2010/main" Requires="p14">
      <p:transition spd="slow" p14:dur="2000" advTm="26248"/>
    </mc:Choice>
    <mc:Fallback>
      <p:transition spd="slow" advTm="26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rgbClr val="FF0000"/>
                </a:solidFill>
                <a:latin typeface="Times New Roman" panose="02020603050405020304" pitchFamily="18" charset="0"/>
                <a:cs typeface="Times New Roman" panose="02020603050405020304" pitchFamily="18" charset="0"/>
              </a:rPr>
              <a:t>What</a:t>
            </a:r>
            <a:r>
              <a:rPr lang="en-US" b="1" i="1" dirty="0">
                <a:solidFill>
                  <a:srgbClr val="FF0000"/>
                </a:solidFill>
                <a:latin typeface="Calibri" panose="020F0502020204030204" pitchFamily="34" charset="0"/>
              </a:rPr>
              <a:t> are our top products?</a:t>
            </a:r>
            <a:endParaRPr lang="en-IN" b="1" i="1" dirty="0">
              <a:solidFill>
                <a:srgbClr val="FF0000"/>
              </a:solidFill>
            </a:endParaRPr>
          </a:p>
        </p:txBody>
      </p:sp>
      <p:pic>
        <p:nvPicPr>
          <p:cNvPr id="8" name="Content Placeholder 7">
            <a:extLst>
              <a:ext uri="{FF2B5EF4-FFF2-40B4-BE49-F238E27FC236}">
                <a16:creationId xmlns:a16="http://schemas.microsoft.com/office/drawing/2014/main" id="{D6643AF2-8DD5-4DE8-9547-D8C52E011BDE}"/>
              </a:ext>
            </a:extLst>
          </p:cNvPr>
          <p:cNvPicPr>
            <a:picLocks noGrp="1" noChangeAspect="1"/>
          </p:cNvPicPr>
          <p:nvPr>
            <p:ph idx="1"/>
          </p:nvPr>
        </p:nvPicPr>
        <p:blipFill>
          <a:blip r:embed="rId4"/>
          <a:stretch>
            <a:fillRect/>
          </a:stretch>
        </p:blipFill>
        <p:spPr>
          <a:xfrm>
            <a:off x="4716016" y="1534689"/>
            <a:ext cx="4123184" cy="3319401"/>
          </a:xfrm>
        </p:spPr>
      </p:pic>
      <p:sp>
        <p:nvSpPr>
          <p:cNvPr id="4" name="Rectangle 3"/>
          <p:cNvSpPr/>
          <p:nvPr/>
        </p:nvSpPr>
        <p:spPr>
          <a:xfrm>
            <a:off x="539552" y="5013176"/>
            <a:ext cx="8352928" cy="1015663"/>
          </a:xfrm>
          <a:prstGeom prst="rect">
            <a:avLst/>
          </a:prstGeom>
        </p:spPr>
        <p:txBody>
          <a:bodyPr wrap="square">
            <a:spAutoFit/>
          </a:bodyPr>
          <a:lstStyle/>
          <a:p>
            <a:pPr marL="457200" indent="-457200">
              <a:buFont typeface="Arial" panose="020B0604020202020204" pitchFamily="34" charset="0"/>
              <a:buChar char="•"/>
            </a:pPr>
            <a:r>
              <a:rPr lang="en-US" sz="2000" dirty="0">
                <a:solidFill>
                  <a:srgbClr val="000000"/>
                </a:solidFill>
                <a:latin typeface="Times New Roman" panose="02020603050405020304" pitchFamily="18" charset="0"/>
                <a:cs typeface="Times New Roman" panose="02020603050405020304" pitchFamily="18" charset="0"/>
              </a:rPr>
              <a:t>We have identified the top 20 ordered products by quantity and revenue hence we can focus on these products quality and hence increase their inventory. </a:t>
            </a:r>
          </a:p>
        </p:txBody>
      </p:sp>
      <p:pic>
        <p:nvPicPr>
          <p:cNvPr id="6" name="Picture 5">
            <a:extLst>
              <a:ext uri="{FF2B5EF4-FFF2-40B4-BE49-F238E27FC236}">
                <a16:creationId xmlns:a16="http://schemas.microsoft.com/office/drawing/2014/main" id="{4A1CC632-1FD1-4590-9253-7CD2EE04F40A}"/>
              </a:ext>
            </a:extLst>
          </p:cNvPr>
          <p:cNvPicPr>
            <a:picLocks noChangeAspect="1"/>
          </p:cNvPicPr>
          <p:nvPr/>
        </p:nvPicPr>
        <p:blipFill>
          <a:blip r:embed="rId5"/>
          <a:stretch>
            <a:fillRect/>
          </a:stretch>
        </p:blipFill>
        <p:spPr>
          <a:xfrm>
            <a:off x="304800" y="1554162"/>
            <a:ext cx="4411216" cy="3299928"/>
          </a:xfrm>
          <a:prstGeom prst="rect">
            <a:avLst/>
          </a:prstGeom>
        </p:spPr>
      </p:pic>
      <p:pic>
        <p:nvPicPr>
          <p:cNvPr id="5" name="Audio 4">
            <a:hlinkClick r:id="" action="ppaction://media"/>
            <a:extLst>
              <a:ext uri="{FF2B5EF4-FFF2-40B4-BE49-F238E27FC236}">
                <a16:creationId xmlns:a16="http://schemas.microsoft.com/office/drawing/2014/main" id="{5E92D912-9B11-421E-A7BA-DCF236C013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116604565"/>
      </p:ext>
    </p:extLst>
  </p:cSld>
  <p:clrMapOvr>
    <a:masterClrMapping/>
  </p:clrMapOvr>
  <mc:AlternateContent xmlns:mc="http://schemas.openxmlformats.org/markup-compatibility/2006">
    <mc:Choice xmlns:p14="http://schemas.microsoft.com/office/powerpoint/2010/main" Requires="p14">
      <p:transition spd="slow" p14:dur="2000" advTm="15132"/>
    </mc:Choice>
    <mc:Fallback>
      <p:transition spd="slow" advTm="15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b="1" i="1" dirty="0">
                <a:solidFill>
                  <a:srgbClr val="FF0000"/>
                </a:solidFill>
                <a:latin typeface="Times New Roman" panose="02020603050405020304" pitchFamily="18" charset="0"/>
                <a:cs typeface="Times New Roman" panose="02020603050405020304" pitchFamily="18" charset="0"/>
              </a:rPr>
              <a:t>MARKET</a:t>
            </a:r>
            <a:r>
              <a:rPr lang="en-US" sz="4800" b="1" i="1" dirty="0">
                <a:solidFill>
                  <a:srgbClr val="FF0000"/>
                </a:solidFill>
                <a:latin typeface="Calibri" panose="020F0502020204030204" pitchFamily="34" charset="0"/>
              </a:rPr>
              <a:t> BASKET ANALYSIS</a:t>
            </a:r>
            <a:endParaRPr lang="en-IN" sz="4800" b="1" i="1" dirty="0">
              <a:solidFill>
                <a:srgbClr val="FF0000"/>
              </a:solidFill>
            </a:endParaRPr>
          </a:p>
        </p:txBody>
      </p:sp>
      <p:pic>
        <p:nvPicPr>
          <p:cNvPr id="10" name="Content Placeholder 9">
            <a:extLst>
              <a:ext uri="{FF2B5EF4-FFF2-40B4-BE49-F238E27FC236}">
                <a16:creationId xmlns:a16="http://schemas.microsoft.com/office/drawing/2014/main" id="{CFC166EF-5516-4074-AD5A-CA5D529646FF}"/>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4378311" y="2924944"/>
            <a:ext cx="3418735" cy="1835490"/>
          </a:xfrm>
        </p:spPr>
      </p:pic>
      <p:sp>
        <p:nvSpPr>
          <p:cNvPr id="4" name="Rectangle 3"/>
          <p:cNvSpPr/>
          <p:nvPr/>
        </p:nvSpPr>
        <p:spPr>
          <a:xfrm>
            <a:off x="231405" y="2689718"/>
            <a:ext cx="4176464" cy="2585323"/>
          </a:xfrm>
          <a:prstGeom prst="rect">
            <a:avLst/>
          </a:prstGeom>
        </p:spPr>
        <p:txBody>
          <a:bodyPr wrap="square">
            <a:spAutoFit/>
          </a:bodyPr>
          <a:lstStyle/>
          <a:p>
            <a:pPr marL="457200" indent="-457200">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Combinations of product categories which are frequently ordered together are visualized.</a:t>
            </a:r>
          </a:p>
          <a:p>
            <a:pPr marL="457200" indent="-457200">
              <a:buFont typeface="Arial" panose="020B0604020202020204" pitchFamily="34" charset="0"/>
              <a:buChar char="•"/>
            </a:pPr>
            <a:endParaRPr lang="en-US" dirty="0">
              <a:solidFill>
                <a:srgbClr val="00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This has been done by creating a simple matrix with product categories in the rows and columns and then checking which of the pairs show associations.</a:t>
            </a:r>
          </a:p>
        </p:txBody>
      </p:sp>
      <p:pic>
        <p:nvPicPr>
          <p:cNvPr id="3" name="Audio 2">
            <a:hlinkClick r:id="" action="ppaction://media"/>
            <a:extLst>
              <a:ext uri="{FF2B5EF4-FFF2-40B4-BE49-F238E27FC236}">
                <a16:creationId xmlns:a16="http://schemas.microsoft.com/office/drawing/2014/main" id="{B5A8008F-1A31-4E5D-BA8D-7232769B8D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305989350"/>
      </p:ext>
    </p:extLst>
  </p:cSld>
  <p:clrMapOvr>
    <a:masterClrMapping/>
  </p:clrMapOvr>
  <mc:AlternateContent xmlns:mc="http://schemas.openxmlformats.org/markup-compatibility/2006">
    <mc:Choice xmlns:p14="http://schemas.microsoft.com/office/powerpoint/2010/main" Requires="p14">
      <p:transition spd="slow" p14:dur="2000" advTm="18237"/>
    </mc:Choice>
    <mc:Fallback>
      <p:transition spd="slow" advTm="18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i="1" dirty="0">
                <a:solidFill>
                  <a:srgbClr val="FF0000"/>
                </a:solidFill>
                <a:latin typeface="Times New Roman" panose="02020603050405020304" pitchFamily="18" charset="0"/>
                <a:cs typeface="Times New Roman" panose="02020603050405020304" pitchFamily="18" charset="0"/>
              </a:rPr>
              <a:t>PARETO</a:t>
            </a:r>
            <a:br>
              <a:rPr lang="en-IN" sz="4000" b="1" i="1" dirty="0">
                <a:solidFill>
                  <a:srgbClr val="FF0000"/>
                </a:solidFill>
                <a:latin typeface="Times New Roman" panose="02020603050405020304" pitchFamily="18" charset="0"/>
                <a:cs typeface="Times New Roman" panose="02020603050405020304" pitchFamily="18" charset="0"/>
              </a:rPr>
            </a:br>
            <a:r>
              <a:rPr lang="en-IN" sz="4000" b="1" i="1" dirty="0">
                <a:latin typeface="Times New Roman" panose="02020603050405020304" pitchFamily="18" charset="0"/>
                <a:cs typeface="Times New Roman" panose="02020603050405020304" pitchFamily="18" charset="0"/>
              </a:rPr>
              <a:t> </a:t>
            </a:r>
            <a:r>
              <a:rPr lang="en-IN" sz="4000" b="1" i="1" dirty="0">
                <a:solidFill>
                  <a:srgbClr val="FF0000"/>
                </a:solidFill>
                <a:latin typeface="Times New Roman" panose="02020603050405020304" pitchFamily="18" charset="0"/>
                <a:cs typeface="Times New Roman" panose="02020603050405020304" pitchFamily="18" charset="0"/>
              </a:rPr>
              <a:t>ANALYSIS</a:t>
            </a:r>
          </a:p>
        </p:txBody>
      </p:sp>
      <p:pic>
        <p:nvPicPr>
          <p:cNvPr id="1026" name="Picture 2"/>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635896" y="1268760"/>
            <a:ext cx="5292079" cy="5040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07504" y="2132856"/>
            <a:ext cx="3312368" cy="2031325"/>
          </a:xfrm>
          <a:prstGeom prst="rect">
            <a:avLst/>
          </a:prstGeom>
        </p:spPr>
        <p:txBody>
          <a:bodyPr wrap="square">
            <a:spAutoFit/>
          </a:bodyPr>
          <a:lstStyle/>
          <a:p>
            <a:pPr marL="457200" indent="-457200">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We have used the 80-20 rule</a:t>
            </a:r>
          </a:p>
          <a:p>
            <a:r>
              <a:rPr lang="en-US" dirty="0">
                <a:solidFill>
                  <a:srgbClr val="000000"/>
                </a:solidFill>
                <a:latin typeface="Times New Roman" panose="02020603050405020304" pitchFamily="18" charset="0"/>
                <a:cs typeface="Times New Roman" panose="02020603050405020304" pitchFamily="18" charset="0"/>
              </a:rPr>
              <a:t>   	of pareto analysis.</a:t>
            </a:r>
          </a:p>
          <a:p>
            <a:endParaRPr lang="en-US"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rgbClr val="000000"/>
                </a:solidFill>
                <a:latin typeface="Times New Roman" panose="02020603050405020304" pitchFamily="18" charset="0"/>
                <a:cs typeface="Times New Roman" panose="02020603050405020304" pitchFamily="18" charset="0"/>
              </a:rPr>
              <a:t>	We have done this by calculating the running total of sum of price with respect to different product categories.</a:t>
            </a:r>
          </a:p>
        </p:txBody>
      </p:sp>
      <p:pic>
        <p:nvPicPr>
          <p:cNvPr id="3" name="Audio 2">
            <a:hlinkClick r:id="" action="ppaction://media"/>
            <a:extLst>
              <a:ext uri="{FF2B5EF4-FFF2-40B4-BE49-F238E27FC236}">
                <a16:creationId xmlns:a16="http://schemas.microsoft.com/office/drawing/2014/main" id="{398FECBF-2F7F-444E-948F-F9444E3E75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255226444"/>
      </p:ext>
    </p:extLst>
  </p:cSld>
  <p:clrMapOvr>
    <a:masterClrMapping/>
  </p:clrMapOvr>
  <mc:AlternateContent xmlns:mc="http://schemas.openxmlformats.org/markup-compatibility/2006">
    <mc:Choice xmlns:p14="http://schemas.microsoft.com/office/powerpoint/2010/main" Requires="p14">
      <p:transition spd="slow" p14:dur="2000" advTm="26341"/>
    </mc:Choice>
    <mc:Fallback>
      <p:transition spd="slow" advTm="26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i="1" dirty="0">
                <a:solidFill>
                  <a:srgbClr val="FF0000"/>
                </a:solidFill>
                <a:latin typeface="Times New Roman" panose="02020603050405020304" pitchFamily="18" charset="0"/>
                <a:cs typeface="Times New Roman" panose="02020603050405020304" pitchFamily="18" charset="0"/>
              </a:rPr>
              <a:t>Recommendation</a:t>
            </a:r>
            <a:r>
              <a:rPr lang="en-US" b="1" dirty="0">
                <a:solidFill>
                  <a:srgbClr val="000000"/>
                </a:solidFill>
                <a:latin typeface="Calibri" panose="020F0502020204030204" pitchFamily="34" charset="0"/>
              </a:rPr>
              <a:t> </a:t>
            </a:r>
            <a:endParaRPr lang="en-IN" b="1" dirty="0"/>
          </a:p>
        </p:txBody>
      </p:sp>
      <p:sp>
        <p:nvSpPr>
          <p:cNvPr id="3" name="Content Placeholder 2"/>
          <p:cNvSpPr>
            <a:spLocks noGrp="1"/>
          </p:cNvSpPr>
          <p:nvPr>
            <p:ph idx="1"/>
          </p:nvPr>
        </p:nvSpPr>
        <p:spPr/>
        <p:txBody>
          <a:bodyPr>
            <a:normAutofit fontScale="70000" lnSpcReduction="20000"/>
          </a:bodyPr>
          <a:lstStyle/>
          <a:p>
            <a:pPr>
              <a:buFont typeface="Wingdings" pitchFamily="2" charset="2"/>
              <a:buChar char="Ø"/>
            </a:pPr>
            <a:r>
              <a:rPr lang="en-US" sz="2800" dirty="0">
                <a:solidFill>
                  <a:srgbClr val="000000"/>
                </a:solidFill>
                <a:latin typeface="Times New Roman" panose="02020603050405020304" pitchFamily="18" charset="0"/>
                <a:cs typeface="Times New Roman" panose="02020603050405020304" pitchFamily="18" charset="0"/>
              </a:rPr>
              <a:t>As per exploratory data analysis and market basket analysis, we can see that product category which belongs to bed bath tables, furniture décor, health and decor  and toys  contributed to most of the revenue as well frequently bought hence we must focus on these products inventory as well as quality.</a:t>
            </a:r>
          </a:p>
          <a:p>
            <a:pPr>
              <a:buFont typeface="Wingdings" pitchFamily="2" charset="2"/>
              <a:buChar char="Ø"/>
            </a:pPr>
            <a:r>
              <a:rPr lang="en-US" sz="2800" dirty="0">
                <a:solidFill>
                  <a:srgbClr val="000000"/>
                </a:solidFill>
                <a:latin typeface="Times New Roman" panose="02020603050405020304" pitchFamily="18" charset="0"/>
                <a:cs typeface="Times New Roman" panose="02020603050405020304" pitchFamily="18" charset="0"/>
              </a:rPr>
              <a:t>Whereas we must limit the inventory of home construction, accessories and perfumes as they are not much ordered and also not very frequently bought this maybe because consumers taste changes with trend. </a:t>
            </a:r>
          </a:p>
          <a:p>
            <a:pPr>
              <a:buFont typeface="Wingdings" pitchFamily="2" charset="2"/>
              <a:buChar char="Ø"/>
            </a:pPr>
            <a:r>
              <a:rPr lang="en-US" sz="2800" dirty="0">
                <a:solidFill>
                  <a:srgbClr val="000000"/>
                </a:solidFill>
                <a:latin typeface="Times New Roman" panose="02020603050405020304" pitchFamily="18" charset="0"/>
                <a:cs typeface="Times New Roman" panose="02020603050405020304" pitchFamily="18" charset="0"/>
              </a:rPr>
              <a:t>Hence if we can plan the inventory accordingly , we can increase profit margin of O-list.</a:t>
            </a:r>
          </a:p>
          <a:p>
            <a:endParaRPr lang="en-IN"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84B10824-5362-48FA-BE7E-9069990E8A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586326539"/>
      </p:ext>
    </p:extLst>
  </p:cSld>
  <p:clrMapOvr>
    <a:masterClrMapping/>
  </p:clrMapOvr>
  <mc:AlternateContent xmlns:mc="http://schemas.openxmlformats.org/markup-compatibility/2006">
    <mc:Choice xmlns:p14="http://schemas.microsoft.com/office/powerpoint/2010/main" Requires="p14">
      <p:transition spd="slow" p14:dur="2000" advTm="28500"/>
    </mc:Choice>
    <mc:Fallback>
      <p:transition spd="slow" advTm="28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11560" y="1916832"/>
            <a:ext cx="7245123" cy="2862322"/>
          </a:xfrm>
          <a:prstGeom prst="rect">
            <a:avLst/>
          </a:prstGeom>
        </p:spPr>
        <p:txBody>
          <a:bodyPr wrap="square">
            <a:spAutoFit/>
          </a:bodyPr>
          <a:lstStyle/>
          <a:p>
            <a:pPr algn="ctr"/>
            <a:r>
              <a:rPr lang="en-US" sz="6000" b="1" i="1" dirty="0">
                <a:solidFill>
                  <a:srgbClr val="FF0000"/>
                </a:solidFill>
                <a:latin typeface="Times New Roman" panose="02020603050405020304" pitchFamily="18" charset="0"/>
                <a:cs typeface="Times New Roman" panose="02020603050405020304" pitchFamily="18" charset="0"/>
              </a:rPr>
              <a:t>THANK YOU!</a:t>
            </a:r>
          </a:p>
          <a:p>
            <a:pPr algn="ctr"/>
            <a:endParaRPr lang="en-US" sz="6000" b="1" i="1" dirty="0">
              <a:solidFill>
                <a:srgbClr val="FF0000"/>
              </a:solidFill>
              <a:latin typeface="Times New Roman" panose="02020603050405020304" pitchFamily="18" charset="0"/>
              <a:cs typeface="Times New Roman" panose="02020603050405020304" pitchFamily="18" charset="0"/>
            </a:endParaRPr>
          </a:p>
          <a:p>
            <a:pPr algn="ctr"/>
            <a:r>
              <a:rPr lang="en-US" sz="6000" b="1" i="1" dirty="0">
                <a:solidFill>
                  <a:srgbClr val="FF0000"/>
                </a:solidFill>
                <a:latin typeface="Times New Roman" panose="02020603050405020304" pitchFamily="18" charset="0"/>
                <a:cs typeface="Times New Roman" panose="02020603050405020304" pitchFamily="18" charset="0"/>
              </a:rPr>
              <a:t>ANY QUESTIONS?</a:t>
            </a:r>
          </a:p>
        </p:txBody>
      </p:sp>
      <p:pic>
        <p:nvPicPr>
          <p:cNvPr id="4" name="Audio 3">
            <a:hlinkClick r:id="" action="ppaction://media"/>
            <a:extLst>
              <a:ext uri="{FF2B5EF4-FFF2-40B4-BE49-F238E27FC236}">
                <a16:creationId xmlns:a16="http://schemas.microsoft.com/office/drawing/2014/main" id="{7C484002-44FF-4A2A-825C-16B2CF786A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064231725"/>
      </p:ext>
    </p:extLst>
  </p:cSld>
  <p:clrMapOvr>
    <a:masterClrMapping/>
  </p:clrMapOvr>
  <mc:AlternateContent xmlns:mc="http://schemas.openxmlformats.org/markup-compatibility/2006">
    <mc:Choice xmlns:p14="http://schemas.microsoft.com/office/powerpoint/2010/main" Requires="p14">
      <p:transition spd="slow" p14:dur="2000" advTm="11574"/>
    </mc:Choice>
    <mc:Fallback>
      <p:transition spd="slow" advTm="11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834</TotalTime>
  <Words>410</Words>
  <Application>Microsoft Office PowerPoint</Application>
  <PresentationFormat>On-screen Show (4:3)</PresentationFormat>
  <Paragraphs>33</Paragraphs>
  <Slides>9</Slides>
  <Notes>0</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Aldhabi</vt:lpstr>
      <vt:lpstr>Arial</vt:lpstr>
      <vt:lpstr>Calibri</vt:lpstr>
      <vt:lpstr>Times New Roman</vt:lpstr>
      <vt:lpstr>Trebuchet MS</vt:lpstr>
      <vt:lpstr>Wingdings</vt:lpstr>
      <vt:lpstr>Wingdings 3</vt:lpstr>
      <vt:lpstr>Facet</vt:lpstr>
      <vt:lpstr>       By Tanish Kandivlikar </vt:lpstr>
      <vt:lpstr>PLAN </vt:lpstr>
      <vt:lpstr>BACKGROUND </vt:lpstr>
      <vt:lpstr>OBJECTIVE </vt:lpstr>
      <vt:lpstr>What are our top products?</vt:lpstr>
      <vt:lpstr>MARKET BASKET ANALYSIS</vt:lpstr>
      <vt:lpstr>PARETO  ANALYSIS</vt:lpstr>
      <vt:lpstr>Recommendation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By ANANYA GHOSH</dc:title>
  <dc:creator>ANANYA</dc:creator>
  <cp:lastModifiedBy>Tanish Kandivlikar</cp:lastModifiedBy>
  <cp:revision>13</cp:revision>
  <dcterms:created xsi:type="dcterms:W3CDTF">2021-08-05T17:54:10Z</dcterms:created>
  <dcterms:modified xsi:type="dcterms:W3CDTF">2021-08-23T15:46:52Z</dcterms:modified>
</cp:coreProperties>
</file>

<file path=docProps/thumbnail.jpeg>
</file>